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24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88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61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62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3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41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6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2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96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9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60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5EFF6-5075-43FF-B0D1-11741B1FC102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5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A5DA-E8FC-41A1-9169-550D438B65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Lintas </a:t>
            </a:r>
            <a:r>
              <a:rPr lang="en-US" dirty="0" err="1"/>
              <a:t>Budaya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7B1AE-C92B-4F73-A66F-7A7374D825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Nurhidaya</a:t>
            </a:r>
            <a:r>
              <a:rPr lang="en-US" dirty="0"/>
              <a:t>, 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2921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9F6F-B8ED-42E1-A278-C2BBE6A84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prasangka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2DE20-7D98-4D11-8456-3B00D14C7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Prasangka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golongan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lain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pada </a:t>
            </a:r>
            <a:r>
              <a:rPr lang="en-US" dirty="0" err="1"/>
              <a:t>pandangan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       ( </a:t>
            </a:r>
            <a:r>
              <a:rPr lang="en-US" dirty="0" err="1"/>
              <a:t>Menarno</a:t>
            </a:r>
            <a:r>
              <a:rPr lang="en-US" dirty="0"/>
              <a:t>, 2011). </a:t>
            </a:r>
          </a:p>
          <a:p>
            <a:r>
              <a:rPr lang="en-US" dirty="0"/>
              <a:t>Adapun </a:t>
            </a:r>
            <a:r>
              <a:rPr lang="en-US" dirty="0" err="1"/>
              <a:t>prasangka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etnosentrisme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err="1"/>
              <a:t>afektif</a:t>
            </a:r>
            <a:r>
              <a:rPr lang="en-US" dirty="0"/>
              <a:t> dan </a:t>
            </a:r>
            <a:r>
              <a:rPr lang="en-US" dirty="0" err="1"/>
              <a:t>perilaku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Prasangka</a:t>
            </a:r>
            <a:r>
              <a:rPr lang="en-US" dirty="0"/>
              <a:t> </a:t>
            </a:r>
            <a:r>
              <a:rPr lang="en-US" dirty="0" err="1"/>
              <a:t>eksplisit</a:t>
            </a:r>
            <a:r>
              <a:rPr lang="en-US" dirty="0"/>
              <a:t>: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di public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Prasangka</a:t>
            </a:r>
            <a:r>
              <a:rPr lang="en-US" dirty="0"/>
              <a:t> </a:t>
            </a:r>
            <a:r>
              <a:rPr lang="en-US" dirty="0" err="1"/>
              <a:t>implisit</a:t>
            </a:r>
            <a:r>
              <a:rPr lang="en-US" dirty="0"/>
              <a:t>: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85605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11BC1-486D-43A9-A69F-90879F891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Prasangka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1921E-FE7D-4A1B-B85B-A319EE6FD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Matsumoto </a:t>
            </a:r>
            <a:r>
              <a:rPr lang="en-US" dirty="0" err="1"/>
              <a:t>berpendapat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prasngka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mampuan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keterbatasannya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etnosentris</a:t>
            </a:r>
            <a:r>
              <a:rPr lang="en-US" dirty="0"/>
              <a:t>.</a:t>
            </a:r>
          </a:p>
          <a:p>
            <a:r>
              <a:rPr lang="en-US" dirty="0"/>
              <a:t>Adapun </a:t>
            </a:r>
            <a:r>
              <a:rPr lang="en-US" dirty="0" err="1"/>
              <a:t>penyebabnya</a:t>
            </a:r>
            <a:r>
              <a:rPr lang="en-US" dirty="0"/>
              <a:t> </a:t>
            </a:r>
            <a:r>
              <a:rPr lang="en-US" dirty="0" err="1"/>
              <a:t>prasangka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Sosial</a:t>
            </a:r>
            <a:r>
              <a:rPr lang="en-US" dirty="0"/>
              <a:t> –</a:t>
            </a:r>
            <a:r>
              <a:rPr lang="en-US" dirty="0" err="1"/>
              <a:t>biologi</a:t>
            </a:r>
            <a:r>
              <a:rPr lang="en-US" dirty="0"/>
              <a:t> dan </a:t>
            </a:r>
            <a:r>
              <a:rPr lang="en-US" dirty="0" err="1"/>
              <a:t>evolusi</a:t>
            </a:r>
            <a:r>
              <a:rPr lang="en-US" dirty="0"/>
              <a:t> (van </a:t>
            </a:r>
            <a:r>
              <a:rPr lang="en-US" dirty="0" err="1"/>
              <a:t>Berghe</a:t>
            </a:r>
            <a:r>
              <a:rPr lang="en-US" dirty="0"/>
              <a:t>, 1981)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Konflik</a:t>
            </a:r>
            <a:r>
              <a:rPr lang="en-US" dirty="0"/>
              <a:t>/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Faktor</a:t>
            </a:r>
            <a:r>
              <a:rPr lang="en-US" dirty="0"/>
              <a:t> social-</a:t>
            </a:r>
            <a:r>
              <a:rPr lang="en-US" dirty="0" err="1"/>
              <a:t>budaya</a:t>
            </a:r>
            <a:r>
              <a:rPr lang="en-US" dirty="0"/>
              <a:t>:  </a:t>
            </a:r>
            <a:r>
              <a:rPr lang="en-US" dirty="0" err="1"/>
              <a:t>diskriminasi</a:t>
            </a:r>
            <a:r>
              <a:rPr lang="en-US" dirty="0"/>
              <a:t> (murid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 dan </a:t>
            </a:r>
            <a:r>
              <a:rPr lang="en-US" dirty="0" err="1"/>
              <a:t>coklat</a:t>
            </a:r>
            <a:r>
              <a:rPr lang="en-US" dirty="0"/>
              <a:t>),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otoriter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53242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79B4-BC6E-434B-9DF5-737A7E61B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stereotipe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E128-B0D0-4804-8A17-12FCF08DE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Stereotif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 orang,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yang </a:t>
            </a:r>
            <a:r>
              <a:rPr lang="en-US" dirty="0" err="1"/>
              <a:t>mendasarinya</a:t>
            </a:r>
            <a:r>
              <a:rPr lang="en-US" dirty="0"/>
              <a:t> (Lee, </a:t>
            </a:r>
            <a:r>
              <a:rPr lang="en-US" dirty="0" err="1"/>
              <a:t>Jussim</a:t>
            </a:r>
            <a:r>
              <a:rPr lang="en-US" dirty="0"/>
              <a:t> dan  McCauley, 1995) </a:t>
            </a:r>
            <a:r>
              <a:rPr lang="en-US" dirty="0" err="1"/>
              <a:t>dalam</a:t>
            </a:r>
            <a:r>
              <a:rPr lang="en-US" dirty="0"/>
              <a:t> Matsumoto dan </a:t>
            </a:r>
            <a:r>
              <a:rPr lang="en-US" dirty="0" err="1"/>
              <a:t>Juang</a:t>
            </a:r>
            <a:r>
              <a:rPr lang="en-US" dirty="0"/>
              <a:t>, 2004)</a:t>
            </a:r>
          </a:p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stereotif</a:t>
            </a:r>
            <a:r>
              <a:rPr lang="en-US" dirty="0"/>
              <a:t> orang </a:t>
            </a:r>
            <a:r>
              <a:rPr lang="en-US" dirty="0" err="1"/>
              <a:t>asia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  </a:t>
            </a:r>
            <a:r>
              <a:rPr lang="en-US" dirty="0" err="1"/>
              <a:t>termasuk</a:t>
            </a:r>
            <a:r>
              <a:rPr lang="en-US" dirty="0"/>
              <a:t> orang </a:t>
            </a:r>
            <a:r>
              <a:rPr lang="en-US" dirty="0" err="1"/>
              <a:t>jerman</a:t>
            </a:r>
            <a:r>
              <a:rPr lang="en-US" dirty="0"/>
              <a:t> 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rajin</a:t>
            </a:r>
            <a:r>
              <a:rPr lang="en-US" dirty="0"/>
              <a:t> dan </a:t>
            </a:r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</a:t>
            </a:r>
          </a:p>
          <a:p>
            <a:r>
              <a:rPr lang="en-US" dirty="0"/>
              <a:t>Ada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stereotif</a:t>
            </a:r>
            <a:r>
              <a:rPr lang="en-US" dirty="0"/>
              <a:t>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kelomok</a:t>
            </a:r>
            <a:r>
              <a:rPr lang="en-US" dirty="0"/>
              <a:t> lain.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70802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32989-99F9-4ED4-A65F-8D038031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Pertemua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4: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dasar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proses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psikologis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br>
              <a:rPr lang="en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dasar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biologis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br>
              <a:rPr lang="en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A3C08-3548-4D2D-86A6-08F04059F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proses-proses </a:t>
            </a:r>
            <a:r>
              <a:rPr lang="en-US" dirty="0" err="1"/>
              <a:t>psikologis</a:t>
            </a:r>
            <a:r>
              <a:rPr lang="en-US" dirty="0"/>
              <a:t> yang </a:t>
            </a:r>
            <a:r>
              <a:rPr lang="en-US" dirty="0" err="1"/>
              <a:t>dilalui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persepsi</a:t>
            </a:r>
            <a:r>
              <a:rPr lang="en-US" dirty="0"/>
              <a:t>, </a:t>
            </a:r>
            <a:r>
              <a:rPr lang="en-US" dirty="0" err="1"/>
              <a:t>kognisi</a:t>
            </a:r>
            <a:r>
              <a:rPr lang="en-US" dirty="0"/>
              <a:t>, </a:t>
            </a:r>
            <a:r>
              <a:rPr lang="en-US" dirty="0" err="1"/>
              <a:t>kesadaran</a:t>
            </a:r>
            <a:r>
              <a:rPr lang="en-US" dirty="0"/>
              <a:t>, dan </a:t>
            </a:r>
            <a:r>
              <a:rPr lang="en-US" dirty="0" err="1"/>
              <a:t>intelegensi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29516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3106-83F0-485A-B7D6-12EABB31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persepsi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7A879-716F-45B1-9758-BB162E56F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dunia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pengindraan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 (Matsumoto, 2024).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35544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598C4-8D73-4FC5-A314-246A107D8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kognisi</a:t>
            </a:r>
            <a:b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A808B-11A5-465C-A259-25B4905DD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kognisi</a:t>
            </a:r>
            <a:r>
              <a:rPr lang="en-US" dirty="0"/>
              <a:t> yang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, </a:t>
            </a:r>
            <a:r>
              <a:rPr lang="en-US" dirty="0" err="1"/>
              <a:t>keyakinan</a:t>
            </a:r>
            <a:r>
              <a:rPr lang="en-US" dirty="0"/>
              <a:t> (belief), </a:t>
            </a:r>
            <a:r>
              <a:rPr lang="en-US" dirty="0" err="1"/>
              <a:t>pendapat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dan lain </a:t>
            </a:r>
            <a:r>
              <a:rPr lang="en-US" dirty="0" err="1"/>
              <a:t>sebagainya</a:t>
            </a:r>
            <a:r>
              <a:rPr lang="en-US" dirty="0"/>
              <a:t>. </a:t>
            </a:r>
          </a:p>
          <a:p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kognisi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system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bermakna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,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oleh </a:t>
            </a:r>
            <a:r>
              <a:rPr lang="en-US" dirty="0" err="1"/>
              <a:t>manusia</a:t>
            </a:r>
            <a:r>
              <a:rPr lang="en-US" dirty="0"/>
              <a:t> dan </a:t>
            </a:r>
            <a:r>
              <a:rPr lang="en-US" dirty="0" err="1"/>
              <a:t>diwariskan</a:t>
            </a:r>
            <a:r>
              <a:rPr lang="en-US" dirty="0"/>
              <a:t> </a:t>
            </a:r>
            <a:r>
              <a:rPr lang="en-US" dirty="0" err="1"/>
              <a:t>secar</a:t>
            </a:r>
            <a:r>
              <a:rPr lang="en-US" dirty="0"/>
              <a:t> </a:t>
            </a:r>
            <a:r>
              <a:rPr lang="en-US" dirty="0" err="1"/>
              <a:t>aturun-menurun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orang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dasarnay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berthan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kebahagiaan</a:t>
            </a:r>
            <a:r>
              <a:rPr lang="en-US" dirty="0"/>
              <a:t> dan </a:t>
            </a:r>
            <a:r>
              <a:rPr lang="en-US" dirty="0" err="1"/>
              <a:t>kesejahteraan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kebermknaan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58368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383FF-C43B-491F-BD02-D9C5D472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kesadaran</a:t>
            </a:r>
            <a:b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BEC77-B6B1-436E-8896-0DC0266B3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9355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DD217-884C-4075-BE8D-5FC75CD7F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intelegensi</a:t>
            </a:r>
            <a:b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CEC8-B47A-4867-B5D3-D8DBBD3C0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502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5C7B4-B587-4617-81CD-A9A296D25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Pertemuan</a:t>
            </a:r>
            <a:r>
              <a:rPr lang="en-US" dirty="0"/>
              <a:t> 1</a:t>
            </a:r>
            <a:br>
              <a:rPr lang="en-US" dirty="0"/>
            </a:br>
            <a:r>
              <a:rPr lang="en-US" dirty="0" err="1"/>
              <a:t>Hakekat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52281-E3AD-4CF1-BDA8-D8D95796A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keyakinan</a:t>
            </a:r>
            <a:r>
              <a:rPr lang="en-US" dirty="0"/>
              <a:t>, dan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oleh </a:t>
            </a:r>
            <a:r>
              <a:rPr lang="en-US" dirty="0" err="1"/>
              <a:t>sekelomok</a:t>
            </a:r>
            <a:r>
              <a:rPr lang="en-US" dirty="0"/>
              <a:t> orang yang </a:t>
            </a:r>
            <a:r>
              <a:rPr lang="en-US" dirty="0" err="1"/>
              <a:t>dikomunikasikan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Bahasa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lain (</a:t>
            </a:r>
            <a:r>
              <a:rPr lang="en-US" dirty="0" err="1"/>
              <a:t>Barnouw</a:t>
            </a:r>
            <a:r>
              <a:rPr lang="en-US" dirty="0"/>
              <a:t>, 1985)</a:t>
            </a:r>
          </a:p>
          <a:p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set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perilaku</a:t>
            </a:r>
            <a:r>
              <a:rPr lang="en-US" dirty="0"/>
              <a:t> dan symbol-symbol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orang-orang dan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dokomunikasikan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( </a:t>
            </a:r>
            <a:r>
              <a:rPr lang="en-US" dirty="0" err="1"/>
              <a:t>Sarlito</a:t>
            </a:r>
            <a:r>
              <a:rPr lang="en-US" dirty="0"/>
              <a:t> </a:t>
            </a:r>
            <a:r>
              <a:rPr lang="en-US" dirty="0" err="1"/>
              <a:t>W.Wirawan</a:t>
            </a:r>
            <a:r>
              <a:rPr lang="en-US" dirty="0"/>
              <a:t>, 2015)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887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496A-8864-406D-9537-3AE1EDBD5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aspek-aspek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psikologis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individu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komunitas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masyarakat</a:t>
            </a:r>
            <a:b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1417D-51A7-44CD-860A-B69FCC454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Masyarakat (society)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orang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 dan </a:t>
            </a:r>
            <a:r>
              <a:rPr lang="en-US" dirty="0" err="1"/>
              <a:t>waktu</a:t>
            </a:r>
            <a:r>
              <a:rPr lang="en-US" dirty="0"/>
              <a:t> (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menyangkut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dan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komunikatas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Jakarta </a:t>
            </a:r>
            <a:r>
              <a:rPr lang="en-US" dirty="0" err="1"/>
              <a:t>sekelompok</a:t>
            </a:r>
            <a:r>
              <a:rPr lang="en-US" dirty="0"/>
              <a:t>  orang yang </a:t>
            </a:r>
            <a:r>
              <a:rPr lang="en-US" dirty="0" err="1"/>
              <a:t>bearada</a:t>
            </a:r>
            <a:r>
              <a:rPr lang="en-US" dirty="0"/>
              <a:t> di wilayah </a:t>
            </a:r>
            <a:r>
              <a:rPr lang="en-US" dirty="0" err="1"/>
              <a:t>makassar</a:t>
            </a:r>
            <a:r>
              <a:rPr lang="en-US" dirty="0"/>
              <a:t>, </a:t>
            </a:r>
            <a:r>
              <a:rPr lang="en-US" dirty="0" err="1"/>
              <a:t>problenya</a:t>
            </a:r>
            <a:r>
              <a:rPr lang="en-US" dirty="0"/>
              <a:t> </a:t>
            </a:r>
            <a:r>
              <a:rPr lang="en-US" dirty="0" err="1"/>
              <a:t>kemacetan</a:t>
            </a:r>
            <a:r>
              <a:rPr lang="en-US" dirty="0"/>
              <a:t> dan </a:t>
            </a:r>
            <a:r>
              <a:rPr lang="en-US" dirty="0" err="1"/>
              <a:t>kebanjiran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laut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komuitas</a:t>
            </a:r>
            <a:r>
              <a:rPr lang="en-US" dirty="0"/>
              <a:t> yang lain di wilayah </a:t>
            </a:r>
            <a:r>
              <a:rPr lang="en-US" dirty="0" err="1"/>
              <a:t>menteng</a:t>
            </a:r>
            <a:r>
              <a:rPr lang="en-US" dirty="0"/>
              <a:t>  di jkt </a:t>
            </a:r>
            <a:r>
              <a:rPr lang="en-US" dirty="0" err="1"/>
              <a:t>pusat</a:t>
            </a:r>
            <a:r>
              <a:rPr lang="en-US" dirty="0"/>
              <a:t> relative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banjir</a:t>
            </a:r>
            <a:r>
              <a:rPr lang="en-US" dirty="0"/>
              <a:t>  dan </a:t>
            </a:r>
            <a:r>
              <a:rPr lang="en-US" dirty="0" err="1"/>
              <a:t>kemacetan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Ras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orang yang </a:t>
            </a:r>
            <a:r>
              <a:rPr lang="en-US" dirty="0" err="1"/>
              <a:t>memilki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dan </a:t>
            </a:r>
            <a:r>
              <a:rPr lang="en-US" dirty="0" err="1"/>
              <a:t>diwariskan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genetic ( </a:t>
            </a:r>
            <a:r>
              <a:rPr lang="en-US" dirty="0" err="1"/>
              <a:t>Shiraev</a:t>
            </a:r>
            <a:r>
              <a:rPr lang="en-US" dirty="0"/>
              <a:t> dan Levy, 2010).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Etnis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orang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dan </a:t>
            </a:r>
            <a:r>
              <a:rPr lang="en-US" dirty="0" err="1"/>
              <a:t>perbedaan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1654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ACC08-6914-4778-A716-4AD58AD0D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Lintas </a:t>
            </a:r>
            <a:r>
              <a:rPr lang="en-US" dirty="0" err="1"/>
              <a:t>budaya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54818-D76D-4ACB-B857-6B12E29E6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buadaya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komparatif</a:t>
            </a:r>
            <a:r>
              <a:rPr lang="en-US" dirty="0"/>
              <a:t>  dan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-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pada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(</a:t>
            </a:r>
            <a:r>
              <a:rPr lang="en-US" dirty="0" err="1"/>
              <a:t>Sarlito</a:t>
            </a:r>
            <a:r>
              <a:rPr lang="en-US" dirty="0"/>
              <a:t> W, </a:t>
            </a:r>
            <a:r>
              <a:rPr lang="en-US" dirty="0" err="1"/>
              <a:t>Sarwono</a:t>
            </a:r>
            <a:r>
              <a:rPr lang="en-US" dirty="0"/>
              <a:t>, 2015)</a:t>
            </a:r>
          </a:p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dan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, </a:t>
            </a:r>
            <a:r>
              <a:rPr lang="en-US" dirty="0" err="1"/>
              <a:t>ras</a:t>
            </a:r>
            <a:r>
              <a:rPr lang="en-US" dirty="0"/>
              <a:t>, </a:t>
            </a:r>
            <a:r>
              <a:rPr lang="en-US" dirty="0" err="1"/>
              <a:t>suku</a:t>
            </a:r>
            <a:r>
              <a:rPr lang="en-US" dirty="0"/>
              <a:t>, </a:t>
            </a:r>
            <a:r>
              <a:rPr lang="en-US" dirty="0" err="1"/>
              <a:t>kelas</a:t>
            </a:r>
            <a:r>
              <a:rPr lang="en-US" dirty="0"/>
              <a:t> social,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dan lain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segall</a:t>
            </a:r>
            <a:r>
              <a:rPr lang="en-US" dirty="0"/>
              <a:t>, </a:t>
            </a:r>
            <a:r>
              <a:rPr lang="en-US" dirty="0" err="1"/>
              <a:t>Dasen</a:t>
            </a:r>
            <a:r>
              <a:rPr lang="en-US" dirty="0"/>
              <a:t> dan </a:t>
            </a:r>
            <a:r>
              <a:rPr lang="en-US" dirty="0" err="1"/>
              <a:t>Poortinga</a:t>
            </a:r>
            <a:r>
              <a:rPr lang="en-US" dirty="0"/>
              <a:t> (1990),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dan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penyebarannya</a:t>
            </a:r>
            <a:r>
              <a:rPr lang="en-US" dirty="0"/>
              <a:t> ,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memperhitungkan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dan </a:t>
            </a:r>
            <a:r>
              <a:rPr lang="en-US" dirty="0" err="1"/>
              <a:t>dipengaruhi</a:t>
            </a:r>
            <a:r>
              <a:rPr lang="en-US" dirty="0"/>
              <a:t> oleh </a:t>
            </a:r>
            <a:r>
              <a:rPr lang="en-US" dirty="0" err="1"/>
              <a:t>kekuatan-kekuatan</a:t>
            </a:r>
            <a:r>
              <a:rPr lang="en-US" dirty="0"/>
              <a:t> social </a:t>
            </a:r>
            <a:r>
              <a:rPr lang="en-US" dirty="0" err="1"/>
              <a:t>budaya</a:t>
            </a:r>
            <a:r>
              <a:rPr lang="en-US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9830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77406-288D-4876-B486-4075EBD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</a:t>
            </a:r>
            <a:r>
              <a:rPr lang="en-US" dirty="0"/>
              <a:t>…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A3F2B-F12B-4778-A3DE-F5B562F79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yang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menaruh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pada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batas-batas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orang-orang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buadaya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dan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4987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0124F-16A6-4DE4-AEB9-23AF6EC4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2</a:t>
            </a:r>
            <a:br>
              <a:rPr lang="en-US" dirty="0"/>
            </a:br>
            <a:r>
              <a:rPr lang="en-US" sz="2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Kajian </a:t>
            </a:r>
            <a:r>
              <a:rPr lang="en-US" sz="2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psikologi</a:t>
            </a:r>
            <a:r>
              <a:rPr lang="en-US" sz="2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lintas</a:t>
            </a:r>
            <a:r>
              <a:rPr lang="en-US" sz="2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br>
              <a:rPr lang="en-ID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F9806-BC77-48C0-8801-1E32CB495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Kajian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dan </a:t>
            </a:r>
            <a:r>
              <a:rPr lang="en-US" dirty="0" err="1"/>
              <a:t>eksplosit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variabel-variabel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kondisi-kondisi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mengkhususkan</a:t>
            </a:r>
            <a:r>
              <a:rPr lang="en-US" dirty="0"/>
              <a:t> </a:t>
            </a:r>
            <a:r>
              <a:rPr lang="en-US" dirty="0" err="1"/>
              <a:t>anteseden-anteseden</a:t>
            </a:r>
            <a:r>
              <a:rPr lang="en-US" dirty="0"/>
              <a:t> dan proses </a:t>
            </a:r>
            <a:r>
              <a:rPr lang="en-US" dirty="0" err="1"/>
              <a:t>memerantarai</a:t>
            </a:r>
            <a:r>
              <a:rPr lang="en-US" dirty="0"/>
              <a:t> (mediate) </a:t>
            </a:r>
            <a:r>
              <a:rPr lang="en-US" dirty="0" err="1"/>
              <a:t>kemunculan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( </a:t>
            </a:r>
            <a:r>
              <a:rPr lang="en-US" dirty="0" err="1"/>
              <a:t>Eckensberger</a:t>
            </a:r>
            <a:r>
              <a:rPr lang="en-US" dirty="0"/>
              <a:t>, 1972 hal.100)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metide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yang </a:t>
            </a:r>
            <a:r>
              <a:rPr lang="en-US" dirty="0" err="1"/>
              <a:t>ekuivalen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batas-batas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pijakan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(</a:t>
            </a:r>
            <a:r>
              <a:rPr lang="en-US" dirty="0" err="1"/>
              <a:t>Triandis</a:t>
            </a:r>
            <a:r>
              <a:rPr lang="en-US" dirty="0"/>
              <a:t>&lt; </a:t>
            </a:r>
            <a:r>
              <a:rPr lang="en-US" dirty="0" err="1"/>
              <a:t>Malpass</a:t>
            </a:r>
            <a:r>
              <a:rPr lang="en-US" dirty="0"/>
              <a:t> dan </a:t>
            </a:r>
            <a:r>
              <a:rPr lang="en-US" dirty="0" err="1"/>
              <a:t>Davindson</a:t>
            </a:r>
            <a:r>
              <a:rPr lang="en-US" dirty="0"/>
              <a:t>, 1972. hal.1)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Psikologi</a:t>
            </a:r>
            <a:r>
              <a:rPr lang="en-US" dirty="0"/>
              <a:t> litas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empiric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kelomok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kearah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diramalkan</a:t>
            </a:r>
            <a:r>
              <a:rPr lang="en-US" dirty="0"/>
              <a:t> dan </a:t>
            </a:r>
            <a:r>
              <a:rPr lang="en-US" dirty="0" err="1"/>
              <a:t>disignifikan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yang </a:t>
            </a:r>
            <a:r>
              <a:rPr lang="en-US" dirty="0" err="1"/>
              <a:t>dikaji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bahas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dan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unit-unit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(</a:t>
            </a:r>
            <a:r>
              <a:rPr lang="en-US" dirty="0" err="1"/>
              <a:t>Bbrislin</a:t>
            </a:r>
            <a:r>
              <a:rPr lang="en-US" dirty="0"/>
              <a:t>, </a:t>
            </a:r>
            <a:r>
              <a:rPr lang="en-US" dirty="0" err="1"/>
              <a:t>Lommer</a:t>
            </a:r>
            <a:r>
              <a:rPr lang="en-US" dirty="0"/>
              <a:t> dan </a:t>
            </a:r>
            <a:r>
              <a:rPr lang="en-US" dirty="0" err="1"/>
              <a:t>Trondoke</a:t>
            </a:r>
            <a:r>
              <a:rPr lang="en-US" dirty="0"/>
              <a:t>, 1973)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Psikologi</a:t>
            </a:r>
            <a:r>
              <a:rPr lang="en-US" dirty="0"/>
              <a:t> Lintas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 dan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, yang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(</a:t>
            </a:r>
            <a:r>
              <a:rPr lang="en-US" dirty="0" err="1"/>
              <a:t>Triandis</a:t>
            </a:r>
            <a:r>
              <a:rPr lang="en-US" dirty="0"/>
              <a:t>, 1980, </a:t>
            </a:r>
            <a:r>
              <a:rPr lang="en-US" dirty="0" err="1"/>
              <a:t>hal</a:t>
            </a:r>
            <a:r>
              <a:rPr lang="en-US" dirty="0"/>
              <a:t>. 1)</a:t>
            </a:r>
          </a:p>
          <a:p>
            <a:pPr marL="457200" indent="-4572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01392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109D5-DFAA-4ACE-A377-E617887CE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lintas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maknanya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perkembangan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psikologi</a:t>
            </a:r>
            <a:b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14FE2-C933-43A4-8E11-FCDB9723D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buadaya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dri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membandingan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memilki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 pada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di </a:t>
            </a:r>
            <a:r>
              <a:rPr lang="en-US" dirty="0" err="1"/>
              <a:t>teliti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Ekuivalensi</a:t>
            </a:r>
            <a:r>
              <a:rPr lang="en-US" dirty="0"/>
              <a:t>: </a:t>
            </a:r>
            <a:r>
              <a:rPr lang="en-US" dirty="0" err="1"/>
              <a:t>memabandingkan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bermakna</a:t>
            </a:r>
            <a:r>
              <a:rPr lang="en-US" dirty="0"/>
              <a:t>  </a:t>
            </a:r>
            <a:r>
              <a:rPr lang="en-US" dirty="0" err="1"/>
              <a:t>sama</a:t>
            </a:r>
            <a:r>
              <a:rPr lang="en-US" dirty="0"/>
              <a:t> (</a:t>
            </a:r>
            <a:r>
              <a:rPr lang="en-US" dirty="0" err="1"/>
              <a:t>jeruk</a:t>
            </a:r>
            <a:r>
              <a:rPr lang="en-US" dirty="0"/>
              <a:t> </a:t>
            </a:r>
            <a:r>
              <a:rPr lang="en-US" dirty="0" err="1"/>
              <a:t>berbanding</a:t>
            </a:r>
            <a:r>
              <a:rPr lang="en-US" dirty="0"/>
              <a:t>  </a:t>
            </a:r>
            <a:r>
              <a:rPr lang="en-US" dirty="0" err="1"/>
              <a:t>jeruk</a:t>
            </a:r>
            <a:r>
              <a:rPr lang="en-US" dirty="0"/>
              <a:t>): </a:t>
            </a:r>
            <a:r>
              <a:rPr lang="en-US" dirty="0" err="1"/>
              <a:t>ekuivalensi</a:t>
            </a:r>
            <a:r>
              <a:rPr lang="en-US" dirty="0"/>
              <a:t> linguistic, </a:t>
            </a:r>
            <a:r>
              <a:rPr lang="en-US" dirty="0" err="1"/>
              <a:t>ekuivalensi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, </a:t>
            </a:r>
            <a:r>
              <a:rPr lang="en-US" dirty="0" err="1"/>
              <a:t>ekuivalensi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buadaya</a:t>
            </a:r>
            <a:r>
              <a:rPr lang="en-US" dirty="0"/>
              <a:t> sampling , </a:t>
            </a:r>
            <a:r>
              <a:rPr lang="en-US" dirty="0" err="1"/>
              <a:t>ekuivalensi</a:t>
            </a:r>
            <a:r>
              <a:rPr lang="en-US" dirty="0"/>
              <a:t> procedural, dan </a:t>
            </a:r>
            <a:r>
              <a:rPr lang="en-US" dirty="0" err="1"/>
              <a:t>ekuivalensi</a:t>
            </a:r>
            <a:r>
              <a:rPr lang="en-US" dirty="0"/>
              <a:t> 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Bias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sistematiks</a:t>
            </a:r>
            <a:r>
              <a:rPr lang="en-US" dirty="0"/>
              <a:t> </a:t>
            </a:r>
            <a:r>
              <a:rPr lang="en-US" dirty="0" err="1"/>
              <a:t>berespons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item/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457200" indent="-4572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9455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DDA62-CDD7-4B39-9EB9-2C265E5C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5C904-D2A9-4CFE-97AD-8022B6DBD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2. 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ekologi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(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unit </a:t>
            </a:r>
            <a:r>
              <a:rPr lang="en-US" dirty="0" err="1"/>
              <a:t>analisis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Hofstede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barat dan </a:t>
            </a:r>
            <a:r>
              <a:rPr lang="en-US" dirty="0" err="1"/>
              <a:t>timur</a:t>
            </a:r>
            <a:r>
              <a:rPr lang="en-US" dirty="0"/>
              <a:t>.</a:t>
            </a:r>
          </a:p>
          <a:p>
            <a:r>
              <a:rPr lang="en-US" dirty="0"/>
              <a:t>3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buadaya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dan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kaya, </a:t>
            </a:r>
            <a:r>
              <a:rPr lang="en-US" dirty="0" err="1"/>
              <a:t>kompleks</a:t>
            </a:r>
            <a:r>
              <a:rPr lang="en-US" dirty="0"/>
              <a:t> dan </a:t>
            </a:r>
            <a:r>
              <a:rPr lang="en-US" dirty="0" err="1"/>
              <a:t>mendalam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dan </a:t>
            </a:r>
            <a:r>
              <a:rPr lang="en-US" dirty="0" err="1"/>
              <a:t>memprediksi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 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yang pada </a:t>
            </a:r>
            <a:r>
              <a:rPr lang="en-US" dirty="0" err="1"/>
              <a:t>gilirannya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memprediksi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r>
              <a:rPr lang="en-US" dirty="0"/>
              <a:t>4.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lain. </a:t>
            </a:r>
            <a:r>
              <a:rPr lang="en-US" dirty="0" err="1"/>
              <a:t>Budaya</a:t>
            </a:r>
            <a:r>
              <a:rPr lang="en-US" dirty="0"/>
              <a:t>  </a:t>
            </a:r>
            <a:r>
              <a:rPr lang="en-US" dirty="0" err="1"/>
              <a:t>Seperti</a:t>
            </a:r>
            <a:r>
              <a:rPr lang="en-US" dirty="0"/>
              <a:t>  </a:t>
            </a:r>
            <a:r>
              <a:rPr lang="en-US" dirty="0" err="1"/>
              <a:t>bawang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di </a:t>
            </a:r>
            <a:r>
              <a:rPr lang="en-US" dirty="0" err="1"/>
              <a:t>kupas</a:t>
            </a:r>
            <a:r>
              <a:rPr lang="en-US" dirty="0"/>
              <a:t>  lapis </a:t>
            </a:r>
            <a:r>
              <a:rPr lang="en-US" dirty="0" err="1"/>
              <a:t>demu</a:t>
            </a:r>
            <a:r>
              <a:rPr lang="en-US" dirty="0"/>
              <a:t> lapis.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asuh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1345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4675-BD90-46ED-8A32-7A43B167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3</a:t>
            </a:r>
            <a:br>
              <a:rPr lang="en-US" dirty="0"/>
            </a:b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Etnosentrisme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prasangka</a:t>
            </a:r>
            <a:r>
              <a:rPr lang="en-US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stereotype:</a:t>
            </a:r>
            <a:br>
              <a:rPr lang="en-ID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087-3BCE-43B0-8245-1377F55B6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Etnosintrisme</a:t>
            </a:r>
            <a:r>
              <a:rPr lang="en-US" dirty="0"/>
              <a:t> –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dan </a:t>
            </a:r>
            <a:r>
              <a:rPr lang="en-US" dirty="0" err="1"/>
              <a:t>penafsiran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orang lain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kacamata</a:t>
            </a:r>
            <a:r>
              <a:rPr lang="en-US" dirty="0"/>
              <a:t>  </a:t>
            </a:r>
            <a:r>
              <a:rPr lang="en-US" dirty="0" err="1"/>
              <a:t>kultural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( Matsumoto, David, 2004).</a:t>
            </a:r>
          </a:p>
          <a:p>
            <a:r>
              <a:rPr lang="en-US" dirty="0"/>
              <a:t> </a:t>
            </a:r>
            <a:r>
              <a:rPr lang="en-US" dirty="0" err="1"/>
              <a:t>Etnosintrisme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dunia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kacamata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</a:t>
            </a:r>
            <a:r>
              <a:rPr lang="en-US" dirty="0" err="1"/>
              <a:t>wirawan</a:t>
            </a:r>
            <a:r>
              <a:rPr lang="en-US" dirty="0"/>
              <a:t> </a:t>
            </a:r>
            <a:r>
              <a:rPr lang="en-US" dirty="0" err="1"/>
              <a:t>saslito</a:t>
            </a:r>
            <a:r>
              <a:rPr lang="en-US" dirty="0"/>
              <a:t> (2014).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–</a:t>
            </a:r>
            <a:r>
              <a:rPr lang="en-US" dirty="0" err="1"/>
              <a:t>buruknya</a:t>
            </a:r>
            <a:r>
              <a:rPr lang="en-US" dirty="0"/>
              <a:t>, normal-abnormal, </a:t>
            </a:r>
            <a:r>
              <a:rPr lang="en-US" dirty="0" err="1"/>
              <a:t>benar</a:t>
            </a:r>
            <a:r>
              <a:rPr lang="en-US" dirty="0"/>
              <a:t>-salah, dan lain-lain.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orang lain.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54053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295</TotalTime>
  <Words>1119</Words>
  <Application>Microsoft Office PowerPoint</Application>
  <PresentationFormat>Widescreen</PresentationFormat>
  <Paragraphs>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Gill Sans MT</vt:lpstr>
      <vt:lpstr>Times New Roman</vt:lpstr>
      <vt:lpstr>Wingdings</vt:lpstr>
      <vt:lpstr>Gallery</vt:lpstr>
      <vt:lpstr>Psikologi Lintas Budaya</vt:lpstr>
      <vt:lpstr>Pertemuan 1 Hakekat Budaya</vt:lpstr>
      <vt:lpstr>Budaya dalam konteks perilaku dan aspek-aspek psikologis, individu dan komunitas masyarakat </vt:lpstr>
      <vt:lpstr>Psikologi Lintas budaya</vt:lpstr>
      <vt:lpstr>Lanjut…</vt:lpstr>
      <vt:lpstr>Pertemuan ke 2 Kajian psikologi lintas budaya </vt:lpstr>
      <vt:lpstr> Penelitian lintas budaya dan maknanya bagi perkembangan psikologi </vt:lpstr>
      <vt:lpstr>PowerPoint Presentation</vt:lpstr>
      <vt:lpstr>Pertemuan ke 3 Etnosentrisme, prasangka dan stereotype: </vt:lpstr>
      <vt:lpstr>  prasangka</vt:lpstr>
      <vt:lpstr>Prasangka</vt:lpstr>
      <vt:lpstr>  stereotipe</vt:lpstr>
      <vt:lpstr> Pertemua ke 4: Budaya dan dasar proses psikologis : Budaya dan dasar biologis dalam konteks perilaku </vt:lpstr>
      <vt:lpstr>  Budaya dan persepsi</vt:lpstr>
      <vt:lpstr>  Budaya dan kognisi </vt:lpstr>
      <vt:lpstr>  Budaya dan kesadaran </vt:lpstr>
      <vt:lpstr>  Budaya dan intelegensi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Lintas Budaya</dc:title>
  <dc:creator>Nur Hidayah</dc:creator>
  <cp:lastModifiedBy>Nur Hidayah</cp:lastModifiedBy>
  <cp:revision>27</cp:revision>
  <dcterms:created xsi:type="dcterms:W3CDTF">2025-03-07T01:40:39Z</dcterms:created>
  <dcterms:modified xsi:type="dcterms:W3CDTF">2025-03-10T01:01:19Z</dcterms:modified>
</cp:coreProperties>
</file>